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Muli"/>
      <p:bold r:id="rId28"/>
      <p:boldItalic r:id="rId29"/>
    </p:embeddedFont>
    <p:embeddedFont>
      <p:font typeface="Corbel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uli-bold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uli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rbel-bold.fntdata"/><Relationship Id="rId30" Type="http://schemas.openxmlformats.org/officeDocument/2006/relationships/font" Target="fonts/Corbel-regular.fntdata"/><Relationship Id="rId11" Type="http://schemas.openxmlformats.org/officeDocument/2006/relationships/slide" Target="slides/slide7.xml"/><Relationship Id="rId33" Type="http://schemas.openxmlformats.org/officeDocument/2006/relationships/font" Target="fonts/Corbel-boldItalic.fntdata"/><Relationship Id="rId10" Type="http://schemas.openxmlformats.org/officeDocument/2006/relationships/slide" Target="slides/slide6.xml"/><Relationship Id="rId32" Type="http://schemas.openxmlformats.org/officeDocument/2006/relationships/font" Target="fonts/Corbel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4f202d6d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4f202d6d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4f202d6de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84f202d6de_3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4f202d6de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84f202d6de_3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4f202d6d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84f202d6de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4f202d6d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84f202d6de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0339f0c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80339f0c7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4f202d6d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/>
          </a:p>
        </p:txBody>
      </p:sp>
      <p:sp>
        <p:nvSpPr>
          <p:cNvPr id="338" name="Google Shape;338;g84f202d6de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4f202d6d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Resultado Jenkins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84f202d6de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4f202d6d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Resultado Aplicação - healthcheck + upload</a:t>
            </a:r>
            <a:endParaRPr/>
          </a:p>
        </p:txBody>
      </p:sp>
      <p:sp>
        <p:nvSpPr>
          <p:cNvPr id="372" name="Google Shape;372;g84f202d6de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4f202d6d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Resultado Aplicação - Imagens no bucket S3</a:t>
            </a:r>
            <a:endParaRPr/>
          </a:p>
        </p:txBody>
      </p:sp>
      <p:sp>
        <p:nvSpPr>
          <p:cNvPr id="389" name="Google Shape;389;g84f202d6de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4f202d6de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84f202d6de_3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0499b40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80499b40b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4f202d6d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84f202d6de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f202d6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Imagens dos GIT do projeto e da aplicação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84f202d6d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4f202d6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Estrutura do nosso projeto e exemplo de playbook - Infra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84f202d6de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4f202d6d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8" name="Google Shape;208;g84f202d6de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57.png"/><Relationship Id="rId6" Type="http://schemas.openxmlformats.org/officeDocument/2006/relationships/image" Target="../media/image48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10" Type="http://schemas.openxmlformats.org/officeDocument/2006/relationships/image" Target="../media/image30.png"/><Relationship Id="rId9" Type="http://schemas.openxmlformats.org/officeDocument/2006/relationships/image" Target="../media/image35.png"/><Relationship Id="rId5" Type="http://schemas.openxmlformats.org/officeDocument/2006/relationships/image" Target="../media/image69.png"/><Relationship Id="rId6" Type="http://schemas.openxmlformats.org/officeDocument/2006/relationships/image" Target="../media/image47.png"/><Relationship Id="rId7" Type="http://schemas.openxmlformats.org/officeDocument/2006/relationships/image" Target="../media/image28.png"/><Relationship Id="rId8" Type="http://schemas.openxmlformats.org/officeDocument/2006/relationships/image" Target="../media/image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22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7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71.png"/><Relationship Id="rId7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51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Relationship Id="rId5" Type="http://schemas.openxmlformats.org/officeDocument/2006/relationships/image" Target="../media/image7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71.png"/><Relationship Id="rId6" Type="http://schemas.openxmlformats.org/officeDocument/2006/relationships/image" Target="../media/image7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22.png"/><Relationship Id="rId6" Type="http://schemas.openxmlformats.org/officeDocument/2006/relationships/image" Target="../media/image59.jpg"/><Relationship Id="rId7" Type="http://schemas.openxmlformats.org/officeDocument/2006/relationships/image" Target="../media/image58.jpg"/><Relationship Id="rId8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5" Type="http://schemas.openxmlformats.org/officeDocument/2006/relationships/image" Target="../media/image19.jpg"/><Relationship Id="rId6" Type="http://schemas.openxmlformats.org/officeDocument/2006/relationships/image" Target="../media/image11.jpg"/><Relationship Id="rId7" Type="http://schemas.openxmlformats.org/officeDocument/2006/relationships/image" Target="../media/image5.jp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bgsouza/digitalhouse-devops-app" TargetMode="External"/><Relationship Id="rId4" Type="http://schemas.openxmlformats.org/officeDocument/2006/relationships/hyperlink" Target="https://github.com/agentelinux/devops-pi/tree/grupo1" TargetMode="External"/><Relationship Id="rId11" Type="http://schemas.openxmlformats.org/officeDocument/2006/relationships/hyperlink" Target="https://blog.mikesir87.io/2016/04/pushing-to-ecr-using-jenkins-pipeline-plugin/" TargetMode="External"/><Relationship Id="rId10" Type="http://schemas.openxmlformats.org/officeDocument/2006/relationships/hyperlink" Target="https://stackoverflow.com/" TargetMode="External"/><Relationship Id="rId12" Type="http://schemas.openxmlformats.org/officeDocument/2006/relationships/hyperlink" Target="https://phoenixnap.com/kb/how-to-list-start-stop-docker-containers" TargetMode="External"/><Relationship Id="rId9" Type="http://schemas.openxmlformats.org/officeDocument/2006/relationships/hyperlink" Target="https://aws.amazon.com/pt/" TargetMode="External"/><Relationship Id="rId5" Type="http://schemas.openxmlformats.org/officeDocument/2006/relationships/hyperlink" Target="https://www.ansible.com/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hyperlink" Target="https://www.docker.com/" TargetMode="External"/><Relationship Id="rId8" Type="http://schemas.openxmlformats.org/officeDocument/2006/relationships/hyperlink" Target="https://www.jenkins.io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andresavs/ProjetoIntegrador_AcademiaNeon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9.png"/><Relationship Id="rId5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5" Type="http://schemas.openxmlformats.org/officeDocument/2006/relationships/image" Target="../media/image39.png"/><Relationship Id="rId6" Type="http://schemas.openxmlformats.org/officeDocument/2006/relationships/image" Target="../media/image72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00A9F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0725" y="3338512"/>
            <a:ext cx="590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800"/>
          </a:solidFill>
          <a:ln cap="flat" cmpd="sng" w="12700">
            <a:solidFill>
              <a:srgbClr val="FFC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 rot="10800000">
            <a:off x="0" y="-1"/>
            <a:ext cx="12192000" cy="6858000"/>
          </a:xfrm>
          <a:prstGeom prst="rtTriangle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Ops | Santex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29201">
            <a:off x="-1288693" y="1586936"/>
            <a:ext cx="8004216" cy="5330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5592912" y="456750"/>
            <a:ext cx="6457500" cy="2625773"/>
            <a:chOff x="5148348" y="219966"/>
            <a:chExt cx="6457500" cy="2625773"/>
          </a:xfrm>
        </p:grpSpPr>
        <p:sp>
          <p:nvSpPr>
            <p:cNvPr id="90" name="Google Shape;90;p13"/>
            <p:cNvSpPr txBox="1"/>
            <p:nvPr/>
          </p:nvSpPr>
          <p:spPr>
            <a:xfrm>
              <a:off x="5148348" y="219966"/>
              <a:ext cx="64575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96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DevOpers</a:t>
              </a:r>
              <a:endParaRPr b="1" sz="9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nceladas De Tinta Preta 17 , A Tinta, Preto, Pinceladas Arquivo ..." id="91" name="Google Shape;91;p13"/>
            <p:cNvPicPr preferRelativeResize="0"/>
            <p:nvPr/>
          </p:nvPicPr>
          <p:blipFill rotWithShape="1">
            <a:blip r:embed="rId5">
              <a:alphaModFix/>
            </a:blip>
            <a:srcRect b="40609" l="18466" r="12005" t="37155"/>
            <a:stretch/>
          </p:blipFill>
          <p:spPr>
            <a:xfrm>
              <a:off x="6658962" y="1697033"/>
              <a:ext cx="3436264" cy="1148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ecas Santander" id="92" name="Google Shape;92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29727" y="2160854"/>
              <a:ext cx="679921" cy="5002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" name="Google Shape;93;p13"/>
            <p:cNvGrpSpPr/>
            <p:nvPr/>
          </p:nvGrpSpPr>
          <p:grpSpPr>
            <a:xfrm>
              <a:off x="7419846" y="1894149"/>
              <a:ext cx="957248" cy="863377"/>
              <a:chOff x="4303017" y="1142942"/>
              <a:chExt cx="2643530" cy="2384299"/>
            </a:xfrm>
          </p:grpSpPr>
          <p:pic>
            <p:nvPicPr>
              <p:cNvPr id="94" name="Google Shape;94;p13"/>
              <p:cNvPicPr preferRelativeResize="0"/>
              <p:nvPr/>
            </p:nvPicPr>
            <p:blipFill rotWithShape="1">
              <a:blip r:embed="rId7">
                <a:alphaModFix/>
              </a:blip>
              <a:srcRect b="0" l="45335" r="0" t="0"/>
              <a:stretch/>
            </p:blipFill>
            <p:spPr>
              <a:xfrm>
                <a:off x="4303059" y="2076970"/>
                <a:ext cx="2643488" cy="14502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1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54108" t="0"/>
              <a:stretch/>
            </p:blipFill>
            <p:spPr>
              <a:xfrm>
                <a:off x="4303017" y="1142942"/>
                <a:ext cx="2219257" cy="14502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" name="Google Shape;96;p13"/>
          <p:cNvSpPr txBox="1"/>
          <p:nvPr/>
        </p:nvSpPr>
        <p:spPr>
          <a:xfrm>
            <a:off x="7970932" y="1861608"/>
            <a:ext cx="19392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 Integrador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22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232" name="Google Shape;232;p22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2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22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235" name="Google Shape;235;p22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" name="Google Shape;2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2760" y="360127"/>
            <a:ext cx="704325" cy="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500" y="10850"/>
            <a:ext cx="897301" cy="70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425" y="720275"/>
            <a:ext cx="3950351" cy="445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 rotWithShape="1">
          <a:blip r:embed="rId6">
            <a:alphaModFix/>
          </a:blip>
          <a:srcRect b="0" l="0" r="34084" t="0"/>
          <a:stretch/>
        </p:blipFill>
        <p:spPr>
          <a:xfrm>
            <a:off x="4838602" y="3122400"/>
            <a:ext cx="6801449" cy="15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 rotWithShape="1">
          <a:blip r:embed="rId7">
            <a:alphaModFix/>
          </a:blip>
          <a:srcRect b="0" l="27133" r="26437" t="0"/>
          <a:stretch/>
        </p:blipFill>
        <p:spPr>
          <a:xfrm>
            <a:off x="9334500" y="127100"/>
            <a:ext cx="1132425" cy="15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8" name="Google Shape;248;p23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249" name="Google Shape;249;p23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3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23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252" name="Google Shape;252;p23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3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625" y="0"/>
            <a:ext cx="897301" cy="70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6698" y="204114"/>
            <a:ext cx="704325" cy="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143" y="871644"/>
            <a:ext cx="3976293" cy="564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6">
            <a:alphaModFix/>
          </a:blip>
          <a:srcRect b="0" l="16786" r="38427" t="0"/>
          <a:stretch/>
        </p:blipFill>
        <p:spPr>
          <a:xfrm>
            <a:off x="4743669" y="3528100"/>
            <a:ext cx="4008749" cy="19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9375" y="1321625"/>
            <a:ext cx="8125040" cy="13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35700" y="3528100"/>
            <a:ext cx="3288727" cy="289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648" y="2992377"/>
            <a:ext cx="704325" cy="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29750" y="204121"/>
            <a:ext cx="897299" cy="83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47975" y="2992375"/>
            <a:ext cx="953634" cy="7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" name="Google Shape;269;p24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270" name="Google Shape;270;p24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273" name="Google Shape;273;p24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372" y="4975825"/>
            <a:ext cx="10202534" cy="16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1835" y="4079877"/>
            <a:ext cx="704325" cy="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5326" y="1062550"/>
            <a:ext cx="6159251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5325" y="243075"/>
            <a:ext cx="897301" cy="70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6845" y="3953722"/>
            <a:ext cx="969050" cy="9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5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25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287" name="Google Shape;287;p25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5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25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290" name="Google Shape;290;p25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875" y="1160925"/>
            <a:ext cx="5545389" cy="3255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7435" y="1300086"/>
            <a:ext cx="4667416" cy="297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5291" y="4550228"/>
            <a:ext cx="5817177" cy="182797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/>
        </p:nvSpPr>
        <p:spPr>
          <a:xfrm>
            <a:off x="1604600" y="470050"/>
            <a:ext cx="56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Um pouco sobre a config do Jenkins e o Pipeline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552" y="50629"/>
            <a:ext cx="897300" cy="123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6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26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304" name="Google Shape;304;p26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6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307" name="Google Shape;307;p26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25" y="1526018"/>
            <a:ext cx="5146162" cy="489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825" y="1100625"/>
            <a:ext cx="4585509" cy="25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150" y="3647100"/>
            <a:ext cx="4892501" cy="28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/>
        </p:nvSpPr>
        <p:spPr>
          <a:xfrm>
            <a:off x="1604600" y="470050"/>
            <a:ext cx="56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Um pouco sobre a config do Jenkins e o Pipeline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552" y="50629"/>
            <a:ext cx="897300" cy="123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0250" y="1526027"/>
            <a:ext cx="1812039" cy="9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7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27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322" name="Google Shape;322;p27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7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325" name="Google Shape;325;p27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27"/>
          <p:cNvSpPr txBox="1"/>
          <p:nvPr/>
        </p:nvSpPr>
        <p:spPr>
          <a:xfrm>
            <a:off x="1678675" y="237225"/>
            <a:ext cx="56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Um pouco sobre a config do Jenkins e o Pipeline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52" y="50629"/>
            <a:ext cx="897300" cy="123903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7"/>
          <p:cNvSpPr txBox="1"/>
          <p:nvPr/>
        </p:nvSpPr>
        <p:spPr>
          <a:xfrm>
            <a:off x="1749875" y="668350"/>
            <a:ext cx="8630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Apesar de termos criados os usuários para cada um dos buckets, conversamos com nossa equipe "fake" de segurança e visando melhores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práticas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utilizamos roles para o permissionamento.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223" y="4094399"/>
            <a:ext cx="4172876" cy="259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250" y="2480125"/>
            <a:ext cx="8394027" cy="13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8850" y="1289675"/>
            <a:ext cx="2714976" cy="5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1615" y="4094388"/>
            <a:ext cx="8118437" cy="13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78525" y="77075"/>
            <a:ext cx="1581524" cy="118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60763" y="1289675"/>
            <a:ext cx="2722340" cy="11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8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p28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343" name="Google Shape;343;p28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8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346" name="Google Shape;346;p28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8" name="Google Shape;3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244675"/>
            <a:ext cx="6941316" cy="42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959" y="3288057"/>
            <a:ext cx="6941316" cy="271874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8"/>
          <p:cNvSpPr txBox="1"/>
          <p:nvPr/>
        </p:nvSpPr>
        <p:spPr>
          <a:xfrm>
            <a:off x="1604600" y="470050"/>
            <a:ext cx="56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Um pouco sobre a config do Jenkins e o Pipeline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2" y="50629"/>
            <a:ext cx="897300" cy="123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9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9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359" name="Google Shape;359;p29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9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9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362" name="Google Shape;362;p29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4" name="Google Shape;3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25" y="971650"/>
            <a:ext cx="9700175" cy="253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067" y="3670880"/>
            <a:ext cx="8645781" cy="293064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9"/>
          <p:cNvSpPr txBox="1"/>
          <p:nvPr/>
        </p:nvSpPr>
        <p:spPr>
          <a:xfrm>
            <a:off x="4249825" y="417675"/>
            <a:ext cx="23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Resultado Jenkins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52" y="50629"/>
            <a:ext cx="897300" cy="123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01625" y="2584390"/>
            <a:ext cx="897302" cy="970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7875" y="5774215"/>
            <a:ext cx="897302" cy="97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0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" name="Google Shape;376;p30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377" name="Google Shape;377;p30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30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380" name="Google Shape;380;p30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2" name="Google Shape;382;p30"/>
          <p:cNvPicPr preferRelativeResize="0"/>
          <p:nvPr/>
        </p:nvPicPr>
        <p:blipFill rotWithShape="1">
          <a:blip r:embed="rId3">
            <a:alphaModFix/>
          </a:blip>
          <a:srcRect b="54841" l="0" r="46274" t="10450"/>
          <a:stretch/>
        </p:blipFill>
        <p:spPr>
          <a:xfrm>
            <a:off x="1258500" y="1390475"/>
            <a:ext cx="5373875" cy="21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0"/>
          <p:cNvPicPr preferRelativeResize="0"/>
          <p:nvPr/>
        </p:nvPicPr>
        <p:blipFill rotWithShape="1">
          <a:blip r:embed="rId4">
            <a:alphaModFix/>
          </a:blip>
          <a:srcRect b="45236" l="0" r="43155" t="14981"/>
          <a:stretch/>
        </p:blipFill>
        <p:spPr>
          <a:xfrm>
            <a:off x="6750850" y="1345625"/>
            <a:ext cx="5373875" cy="22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 rotWithShape="1">
          <a:blip r:embed="rId5">
            <a:alphaModFix/>
          </a:blip>
          <a:srcRect b="63567" l="0" r="60274" t="0"/>
          <a:stretch/>
        </p:blipFill>
        <p:spPr>
          <a:xfrm>
            <a:off x="1258500" y="3780225"/>
            <a:ext cx="5066099" cy="281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 rotWithShape="1">
          <a:blip r:embed="rId6">
            <a:alphaModFix/>
          </a:blip>
          <a:srcRect b="65786" l="0" r="61137" t="0"/>
          <a:stretch/>
        </p:blipFill>
        <p:spPr>
          <a:xfrm>
            <a:off x="6846750" y="3780225"/>
            <a:ext cx="5277975" cy="28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0"/>
          <p:cNvSpPr txBox="1"/>
          <p:nvPr/>
        </p:nvSpPr>
        <p:spPr>
          <a:xfrm>
            <a:off x="3664775" y="556150"/>
            <a:ext cx="5066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Resultado Aplicação - healthcheck + upload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1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31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394" name="Google Shape;394;p31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31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397" name="Google Shape;397;p31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1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9" name="Google Shape;399;p31"/>
          <p:cNvPicPr preferRelativeResize="0"/>
          <p:nvPr/>
        </p:nvPicPr>
        <p:blipFill rotWithShape="1">
          <a:blip r:embed="rId3">
            <a:alphaModFix/>
          </a:blip>
          <a:srcRect b="29976" l="0" r="0" t="13950"/>
          <a:stretch/>
        </p:blipFill>
        <p:spPr>
          <a:xfrm>
            <a:off x="1216225" y="1141150"/>
            <a:ext cx="5705234" cy="31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1"/>
          <p:cNvPicPr preferRelativeResize="0"/>
          <p:nvPr/>
        </p:nvPicPr>
        <p:blipFill rotWithShape="1">
          <a:blip r:embed="rId4">
            <a:alphaModFix/>
          </a:blip>
          <a:srcRect b="29978" l="0" r="0" t="19237"/>
          <a:stretch/>
        </p:blipFill>
        <p:spPr>
          <a:xfrm>
            <a:off x="6635750" y="3814675"/>
            <a:ext cx="5430725" cy="28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1"/>
          <p:cNvSpPr txBox="1"/>
          <p:nvPr/>
        </p:nvSpPr>
        <p:spPr>
          <a:xfrm>
            <a:off x="3637850" y="574725"/>
            <a:ext cx="5133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Resultado Aplicação - Imagens no bucket S3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2398" y="166627"/>
            <a:ext cx="704325" cy="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375" y="1123248"/>
            <a:ext cx="2007925" cy="20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2372" y="462560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20625" y="187751"/>
            <a:ext cx="897301" cy="6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ojeto Prisões Livres de Tuberculose participa de ação de ..." id="101" name="Google Shape;101;p1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rojeto Prisões Livres de Tuberculose participa de ação de ..." id="102" name="Google Shape;102;p14"/>
          <p:cNvSpPr/>
          <p:nvPr/>
        </p:nvSpPr>
        <p:spPr>
          <a:xfrm>
            <a:off x="4007224" y="-3661822"/>
            <a:ext cx="6395010" cy="6395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1212813" y="1536583"/>
            <a:ext cx="9766375" cy="3784835"/>
            <a:chOff x="573379" y="1415759"/>
            <a:chExt cx="9766375" cy="3784835"/>
          </a:xfrm>
        </p:grpSpPr>
        <p:pic>
          <p:nvPicPr>
            <p:cNvPr id="104" name="Google Shape;104;p14"/>
            <p:cNvPicPr preferRelativeResize="0"/>
            <p:nvPr/>
          </p:nvPicPr>
          <p:blipFill rotWithShape="1">
            <a:blip r:embed="rId3">
              <a:alphaModFix/>
            </a:blip>
            <a:srcRect b="7191" l="18275" r="20127" t="9233"/>
            <a:stretch/>
          </p:blipFill>
          <p:spPr>
            <a:xfrm>
              <a:off x="2447851" y="3040594"/>
              <a:ext cx="2160378" cy="2160000"/>
            </a:xfrm>
            <a:custGeom>
              <a:rect b="b" l="l" r="r" t="t"/>
              <a:pathLst>
                <a:path extrusionOk="0" h="3097878" w="3098420">
                  <a:moveTo>
                    <a:pt x="1549210" y="0"/>
                  </a:moveTo>
                  <a:cubicBezTo>
                    <a:pt x="2404815" y="0"/>
                    <a:pt x="3098420" y="693484"/>
                    <a:pt x="3098420" y="1548939"/>
                  </a:cubicBezTo>
                  <a:cubicBezTo>
                    <a:pt x="3098420" y="2404394"/>
                    <a:pt x="2404815" y="3097878"/>
                    <a:pt x="1549210" y="3097878"/>
                  </a:cubicBezTo>
                  <a:cubicBezTo>
                    <a:pt x="693605" y="3097878"/>
                    <a:pt x="0" y="2404394"/>
                    <a:pt x="0" y="1548939"/>
                  </a:cubicBezTo>
                  <a:cubicBezTo>
                    <a:pt x="0" y="693484"/>
                    <a:pt x="693605" y="0"/>
                    <a:pt x="154921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 rotWithShape="1">
            <a:blip r:embed="rId4">
              <a:alphaModFix/>
            </a:blip>
            <a:srcRect b="7354" l="13688" r="21145" t="9205"/>
            <a:stretch/>
          </p:blipFill>
          <p:spPr>
            <a:xfrm>
              <a:off x="573379" y="1946597"/>
              <a:ext cx="2161148" cy="2160770"/>
            </a:xfrm>
            <a:custGeom>
              <a:rect b="b" l="l" r="r" t="t"/>
              <a:pathLst>
                <a:path extrusionOk="0" h="3097878" w="3098420">
                  <a:moveTo>
                    <a:pt x="1549210" y="0"/>
                  </a:moveTo>
                  <a:cubicBezTo>
                    <a:pt x="2404815" y="0"/>
                    <a:pt x="3098420" y="693484"/>
                    <a:pt x="3098420" y="1548939"/>
                  </a:cubicBezTo>
                  <a:cubicBezTo>
                    <a:pt x="3098420" y="2404394"/>
                    <a:pt x="2404815" y="3097878"/>
                    <a:pt x="1549210" y="3097878"/>
                  </a:cubicBezTo>
                  <a:cubicBezTo>
                    <a:pt x="693605" y="3097878"/>
                    <a:pt x="0" y="2404394"/>
                    <a:pt x="0" y="1548939"/>
                  </a:cubicBezTo>
                  <a:cubicBezTo>
                    <a:pt x="0" y="693484"/>
                    <a:pt x="693605" y="0"/>
                    <a:pt x="154921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 rotWithShape="1">
            <a:blip r:embed="rId5">
              <a:alphaModFix/>
            </a:blip>
            <a:srcRect b="7961" l="14621" r="12513" t="10736"/>
            <a:stretch/>
          </p:blipFill>
          <p:spPr>
            <a:xfrm>
              <a:off x="8179375" y="2657987"/>
              <a:ext cx="2160379" cy="2160000"/>
            </a:xfrm>
            <a:custGeom>
              <a:rect b="b" l="l" r="r" t="t"/>
              <a:pathLst>
                <a:path extrusionOk="0" h="3239672" w="3240240">
                  <a:moveTo>
                    <a:pt x="1620120" y="0"/>
                  </a:moveTo>
                  <a:cubicBezTo>
                    <a:pt x="2514888" y="0"/>
                    <a:pt x="3240240" y="725225"/>
                    <a:pt x="3240240" y="1619836"/>
                  </a:cubicBezTo>
                  <a:cubicBezTo>
                    <a:pt x="3240240" y="2514447"/>
                    <a:pt x="2514888" y="3239672"/>
                    <a:pt x="1620120" y="3239672"/>
                  </a:cubicBezTo>
                  <a:cubicBezTo>
                    <a:pt x="725352" y="3239672"/>
                    <a:pt x="0" y="2514447"/>
                    <a:pt x="0" y="1619836"/>
                  </a:cubicBezTo>
                  <a:cubicBezTo>
                    <a:pt x="0" y="725225"/>
                    <a:pt x="725352" y="0"/>
                    <a:pt x="162012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7" name="Google Shape;107;p14"/>
            <p:cNvPicPr preferRelativeResize="0"/>
            <p:nvPr/>
          </p:nvPicPr>
          <p:blipFill rotWithShape="1">
            <a:blip r:embed="rId6">
              <a:alphaModFix/>
            </a:blip>
            <a:srcRect b="12005" l="18835" r="28419" t="13657"/>
            <a:stretch/>
          </p:blipFill>
          <p:spPr>
            <a:xfrm>
              <a:off x="6423709" y="1415759"/>
              <a:ext cx="2160379" cy="2160000"/>
            </a:xfrm>
            <a:custGeom>
              <a:rect b="b" l="l" r="r" t="t"/>
              <a:pathLst>
                <a:path extrusionOk="0" h="2588640" w="2589094">
                  <a:moveTo>
                    <a:pt x="1294547" y="0"/>
                  </a:moveTo>
                  <a:cubicBezTo>
                    <a:pt x="2009506" y="0"/>
                    <a:pt x="2589094" y="579487"/>
                    <a:pt x="2589094" y="1294320"/>
                  </a:cubicBezTo>
                  <a:cubicBezTo>
                    <a:pt x="2589094" y="2009153"/>
                    <a:pt x="2009506" y="2588640"/>
                    <a:pt x="1294547" y="2588640"/>
                  </a:cubicBezTo>
                  <a:cubicBezTo>
                    <a:pt x="579588" y="2588640"/>
                    <a:pt x="0" y="2009153"/>
                    <a:pt x="0" y="1294320"/>
                  </a:cubicBezTo>
                  <a:cubicBezTo>
                    <a:pt x="0" y="579487"/>
                    <a:pt x="579588" y="0"/>
                    <a:pt x="129454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8" name="Google Shape;108;p14"/>
            <p:cNvPicPr preferRelativeResize="0"/>
            <p:nvPr/>
          </p:nvPicPr>
          <p:blipFill rotWithShape="1">
            <a:blip r:embed="rId7">
              <a:alphaModFix/>
            </a:blip>
            <a:srcRect b="3557" l="13204" r="1265" t="1449"/>
            <a:stretch/>
          </p:blipFill>
          <p:spPr>
            <a:xfrm>
              <a:off x="4479041" y="2302623"/>
              <a:ext cx="2160000" cy="2160000"/>
            </a:xfrm>
            <a:custGeom>
              <a:rect b="b" l="l" r="r" t="t"/>
              <a:pathLst>
                <a:path extrusionOk="0" h="4252608" w="4252608">
                  <a:moveTo>
                    <a:pt x="2126304" y="0"/>
                  </a:moveTo>
                  <a:cubicBezTo>
                    <a:pt x="3300629" y="0"/>
                    <a:pt x="4252608" y="951979"/>
                    <a:pt x="4252608" y="2126304"/>
                  </a:cubicBezTo>
                  <a:cubicBezTo>
                    <a:pt x="4252608" y="3300629"/>
                    <a:pt x="3300629" y="4252608"/>
                    <a:pt x="2126304" y="4252608"/>
                  </a:cubicBezTo>
                  <a:cubicBezTo>
                    <a:pt x="951979" y="4252608"/>
                    <a:pt x="0" y="3300629"/>
                    <a:pt x="0" y="2126304"/>
                  </a:cubicBezTo>
                  <a:cubicBezTo>
                    <a:pt x="0" y="951979"/>
                    <a:pt x="951979" y="0"/>
                    <a:pt x="2126304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9" name="Google Shape;109;p14"/>
          <p:cNvGrpSpPr/>
          <p:nvPr/>
        </p:nvGrpSpPr>
        <p:grpSpPr>
          <a:xfrm>
            <a:off x="9824011" y="61725"/>
            <a:ext cx="2426424" cy="905613"/>
            <a:chOff x="9824011" y="61725"/>
            <a:chExt cx="2426424" cy="905613"/>
          </a:xfrm>
        </p:grpSpPr>
        <p:pic>
          <p:nvPicPr>
            <p:cNvPr descr="Girls Code Home - Girls Code" id="110" name="Google Shape;110;p14"/>
            <p:cNvPicPr preferRelativeResize="0"/>
            <p:nvPr/>
          </p:nvPicPr>
          <p:blipFill rotWithShape="1">
            <a:blip r:embed="rId8">
              <a:alphaModFix/>
            </a:blip>
            <a:srcRect b="0" l="0" r="57262" t="0"/>
            <a:stretch/>
          </p:blipFill>
          <p:spPr>
            <a:xfrm>
              <a:off x="9824011" y="61725"/>
              <a:ext cx="1339290" cy="857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vOps, pequenos passos! - Charlie Poletti - Medium" id="111" name="Google Shape;111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163301" y="228101"/>
              <a:ext cx="996505" cy="51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4"/>
            <p:cNvSpPr txBox="1"/>
            <p:nvPr/>
          </p:nvSpPr>
          <p:spPr>
            <a:xfrm>
              <a:off x="11286124" y="659561"/>
              <a:ext cx="96431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devopers</a:t>
              </a:r>
              <a:endParaRPr/>
            </a:p>
          </p:txBody>
        </p:sp>
      </p:grpSp>
      <p:sp>
        <p:nvSpPr>
          <p:cNvPr id="113" name="Google Shape;113;p14"/>
          <p:cNvSpPr txBox="1"/>
          <p:nvPr/>
        </p:nvSpPr>
        <p:spPr>
          <a:xfrm>
            <a:off x="1279975" y="4127525"/>
            <a:ext cx="1980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Andresa Camargo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3336775" y="2787100"/>
            <a:ext cx="1980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Barbara</a:t>
            </a:r>
            <a:r>
              <a:rPr b="1" lang="pt-BR" sz="17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Guimarães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5623375" y="4508525"/>
            <a:ext cx="1354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Jessica Silva</a:t>
            </a:r>
            <a:endParaRPr b="1"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7452175" y="1155725"/>
            <a:ext cx="1354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Karen </a:t>
            </a:r>
            <a:r>
              <a:rPr b="1"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Miuki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9204775" y="4813325"/>
            <a:ext cx="1520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Renata Souza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/>
        </p:nvSpPr>
        <p:spPr>
          <a:xfrm>
            <a:off x="185490" y="177163"/>
            <a:ext cx="190193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Lições Aprendidas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3336738" y="3189743"/>
            <a:ext cx="41674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Mudanças acontecem no meio do caminho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2"/>
          <p:cNvSpPr/>
          <p:nvPr/>
        </p:nvSpPr>
        <p:spPr>
          <a:xfrm>
            <a:off x="357399" y="1688488"/>
            <a:ext cx="3601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 mundo DevOps é muito desafiador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2"/>
          <p:cNvSpPr/>
          <p:nvPr/>
        </p:nvSpPr>
        <p:spPr>
          <a:xfrm>
            <a:off x="5698820" y="5666688"/>
            <a:ext cx="63171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 seu melhor amigo é a Documentação Oficial de cada ferramenta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8466827" y="568988"/>
            <a:ext cx="34688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Trabalhar em equipe é muito melhor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2"/>
          <p:cNvSpPr/>
          <p:nvPr/>
        </p:nvSpPr>
        <p:spPr>
          <a:xfrm>
            <a:off x="437636" y="3592556"/>
            <a:ext cx="19672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Planejar é essencial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2"/>
          <p:cNvSpPr/>
          <p:nvPr/>
        </p:nvSpPr>
        <p:spPr>
          <a:xfrm>
            <a:off x="5868809" y="2085173"/>
            <a:ext cx="45150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Dificuldades existem, mas não podemos desistir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752096" y="5105051"/>
            <a:ext cx="2932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Não tem problema pedir ajuda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2"/>
          <p:cNvSpPr/>
          <p:nvPr/>
        </p:nvSpPr>
        <p:spPr>
          <a:xfrm>
            <a:off x="6660242" y="4294313"/>
            <a:ext cx="36131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Insistir nos ajuda a chegar no objetivo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2"/>
          <p:cNvSpPr/>
          <p:nvPr/>
        </p:nvSpPr>
        <p:spPr>
          <a:xfrm>
            <a:off x="2115403" y="2060812"/>
            <a:ext cx="2838734" cy="2182233"/>
          </a:xfrm>
          <a:custGeom>
            <a:rect b="b" l="l" r="r" t="t"/>
            <a:pathLst>
              <a:path extrusionOk="0" h="2182233" w="2838734">
                <a:moveTo>
                  <a:pt x="2838734" y="1446663"/>
                </a:moveTo>
                <a:cubicBezTo>
                  <a:pt x="2351964" y="1901588"/>
                  <a:pt x="1865194" y="2356513"/>
                  <a:pt x="1392072" y="2115403"/>
                </a:cubicBezTo>
                <a:cubicBezTo>
                  <a:pt x="918950" y="1874293"/>
                  <a:pt x="459475" y="937146"/>
                  <a:pt x="0" y="0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2"/>
          <p:cNvSpPr/>
          <p:nvPr/>
        </p:nvSpPr>
        <p:spPr>
          <a:xfrm>
            <a:off x="2156939" y="780548"/>
            <a:ext cx="8688201" cy="4924806"/>
          </a:xfrm>
          <a:custGeom>
            <a:rect b="b" l="l" r="r" t="t"/>
            <a:pathLst>
              <a:path extrusionOk="0" h="4991226" w="8761863">
                <a:moveTo>
                  <a:pt x="0" y="883250"/>
                </a:moveTo>
                <a:cubicBezTo>
                  <a:pt x="895065" y="357811"/>
                  <a:pt x="1790131" y="-167627"/>
                  <a:pt x="2402006" y="50737"/>
                </a:cubicBezTo>
                <a:cubicBezTo>
                  <a:pt x="3013881" y="269101"/>
                  <a:pt x="2788693" y="1774904"/>
                  <a:pt x="3671248" y="2193435"/>
                </a:cubicBezTo>
                <a:cubicBezTo>
                  <a:pt x="4553803" y="2611966"/>
                  <a:pt x="6848901" y="2095627"/>
                  <a:pt x="7697337" y="2561925"/>
                </a:cubicBezTo>
                <a:cubicBezTo>
                  <a:pt x="8545773" y="3028224"/>
                  <a:pt x="8538950" y="4538575"/>
                  <a:pt x="8761863" y="4991226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2"/>
          <p:cNvSpPr/>
          <p:nvPr/>
        </p:nvSpPr>
        <p:spPr>
          <a:xfrm>
            <a:off x="1922930" y="5455005"/>
            <a:ext cx="8747984" cy="1213280"/>
          </a:xfrm>
          <a:custGeom>
            <a:rect b="b" l="l" r="r" t="t"/>
            <a:pathLst>
              <a:path extrusionOk="0" h="1304408" w="6441743">
                <a:moveTo>
                  <a:pt x="6441743" y="682388"/>
                </a:moveTo>
                <a:cubicBezTo>
                  <a:pt x="4904095" y="1039504"/>
                  <a:pt x="3366448" y="1396621"/>
                  <a:pt x="2292824" y="1282890"/>
                </a:cubicBezTo>
                <a:cubicBezTo>
                  <a:pt x="1219200" y="1169159"/>
                  <a:pt x="436728" y="288878"/>
                  <a:pt x="0" y="0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7260609" y="153772"/>
            <a:ext cx="2538484" cy="1917954"/>
          </a:xfrm>
          <a:custGeom>
            <a:rect b="b" l="l" r="r" t="t"/>
            <a:pathLst>
              <a:path extrusionOk="0" h="1852650" w="2532830">
                <a:moveTo>
                  <a:pt x="2532830" y="405987"/>
                </a:moveTo>
                <a:cubicBezTo>
                  <a:pt x="1575212" y="128482"/>
                  <a:pt x="617594" y="-149022"/>
                  <a:pt x="212710" y="92088"/>
                </a:cubicBezTo>
                <a:cubicBezTo>
                  <a:pt x="-192174" y="333198"/>
                  <a:pt x="105803" y="1529653"/>
                  <a:pt x="103528" y="1852650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2"/>
          <p:cNvSpPr/>
          <p:nvPr/>
        </p:nvSpPr>
        <p:spPr>
          <a:xfrm>
            <a:off x="1287220" y="3956742"/>
            <a:ext cx="6525521" cy="1400811"/>
          </a:xfrm>
          <a:custGeom>
            <a:rect b="b" l="l" r="r" t="t"/>
            <a:pathLst>
              <a:path extrusionOk="0" h="1542393" w="6700333">
                <a:moveTo>
                  <a:pt x="6700333" y="797181"/>
                </a:moveTo>
                <a:cubicBezTo>
                  <a:pt x="6203912" y="1086293"/>
                  <a:pt x="5707492" y="1375405"/>
                  <a:pt x="5355627" y="1482981"/>
                </a:cubicBezTo>
                <a:cubicBezTo>
                  <a:pt x="5003762" y="1590557"/>
                  <a:pt x="4730339" y="1536769"/>
                  <a:pt x="4589145" y="1442640"/>
                </a:cubicBezTo>
                <a:cubicBezTo>
                  <a:pt x="4447951" y="1348511"/>
                  <a:pt x="4441227" y="1023540"/>
                  <a:pt x="4508462" y="918205"/>
                </a:cubicBezTo>
                <a:cubicBezTo>
                  <a:pt x="4575697" y="812870"/>
                  <a:pt x="4923079" y="729946"/>
                  <a:pt x="4992556" y="810628"/>
                </a:cubicBezTo>
                <a:cubicBezTo>
                  <a:pt x="5062032" y="891310"/>
                  <a:pt x="5079962" y="1287999"/>
                  <a:pt x="4925321" y="1402299"/>
                </a:cubicBezTo>
                <a:cubicBezTo>
                  <a:pt x="4770680" y="1516599"/>
                  <a:pt x="4526391" y="1547975"/>
                  <a:pt x="4064709" y="1496428"/>
                </a:cubicBezTo>
                <a:cubicBezTo>
                  <a:pt x="3603027" y="1444881"/>
                  <a:pt x="2666215" y="1231969"/>
                  <a:pt x="2155227" y="1093016"/>
                </a:cubicBezTo>
                <a:cubicBezTo>
                  <a:pt x="1644239" y="954063"/>
                  <a:pt x="1357368" y="844246"/>
                  <a:pt x="998780" y="662711"/>
                </a:cubicBezTo>
                <a:cubicBezTo>
                  <a:pt x="640192" y="481176"/>
                  <a:pt x="-56814" y="-49983"/>
                  <a:pt x="3698" y="3805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2"/>
          <p:cNvSpPr/>
          <p:nvPr/>
        </p:nvSpPr>
        <p:spPr>
          <a:xfrm>
            <a:off x="1801906" y="914400"/>
            <a:ext cx="10018857" cy="4182035"/>
          </a:xfrm>
          <a:custGeom>
            <a:rect b="b" l="l" r="r" t="t"/>
            <a:pathLst>
              <a:path extrusionOk="0" h="4182035" w="10018857">
                <a:moveTo>
                  <a:pt x="0" y="4182035"/>
                </a:moveTo>
                <a:cubicBezTo>
                  <a:pt x="312644" y="3801035"/>
                  <a:pt x="625288" y="3420035"/>
                  <a:pt x="995082" y="3361765"/>
                </a:cubicBezTo>
                <a:cubicBezTo>
                  <a:pt x="1364876" y="3303494"/>
                  <a:pt x="1615888" y="3857065"/>
                  <a:pt x="2218765" y="3832412"/>
                </a:cubicBezTo>
                <a:cubicBezTo>
                  <a:pt x="2821642" y="3807759"/>
                  <a:pt x="3917576" y="3330388"/>
                  <a:pt x="4612341" y="3213847"/>
                </a:cubicBezTo>
                <a:cubicBezTo>
                  <a:pt x="5307106" y="3097306"/>
                  <a:pt x="5867400" y="3148853"/>
                  <a:pt x="6387353" y="3133165"/>
                </a:cubicBezTo>
                <a:cubicBezTo>
                  <a:pt x="6907306" y="3117477"/>
                  <a:pt x="7380194" y="3301253"/>
                  <a:pt x="7732059" y="3119718"/>
                </a:cubicBezTo>
                <a:cubicBezTo>
                  <a:pt x="8083924" y="2938183"/>
                  <a:pt x="8231841" y="2395818"/>
                  <a:pt x="8498541" y="2043953"/>
                </a:cubicBezTo>
                <a:cubicBezTo>
                  <a:pt x="8765241" y="1692088"/>
                  <a:pt x="9079006" y="1051111"/>
                  <a:pt x="9332259" y="1008529"/>
                </a:cubicBezTo>
                <a:cubicBezTo>
                  <a:pt x="9585512" y="965947"/>
                  <a:pt x="10040471" y="1580030"/>
                  <a:pt x="10018059" y="1788459"/>
                </a:cubicBezTo>
                <a:cubicBezTo>
                  <a:pt x="9995647" y="1996888"/>
                  <a:pt x="9477935" y="2557182"/>
                  <a:pt x="9197788" y="2259106"/>
                </a:cubicBezTo>
                <a:cubicBezTo>
                  <a:pt x="8917641" y="1961029"/>
                  <a:pt x="8337176" y="0"/>
                  <a:pt x="8337176" y="0"/>
                </a:cubicBezTo>
                <a:lnTo>
                  <a:pt x="8337176" y="0"/>
                </a:ln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2"/>
          <p:cNvSpPr/>
          <p:nvPr/>
        </p:nvSpPr>
        <p:spPr>
          <a:xfrm>
            <a:off x="7436224" y="2440557"/>
            <a:ext cx="1377945" cy="1879083"/>
          </a:xfrm>
          <a:custGeom>
            <a:rect b="b" l="l" r="r" t="t"/>
            <a:pathLst>
              <a:path extrusionOk="0" h="2057400" w="1377945">
                <a:moveTo>
                  <a:pt x="0" y="0"/>
                </a:moveTo>
                <a:cubicBezTo>
                  <a:pt x="33617" y="457200"/>
                  <a:pt x="67235" y="914400"/>
                  <a:pt x="295835" y="1169894"/>
                </a:cubicBezTo>
                <a:cubicBezTo>
                  <a:pt x="524435" y="1425388"/>
                  <a:pt x="1293159" y="1385047"/>
                  <a:pt x="1371600" y="1532965"/>
                </a:cubicBezTo>
                <a:cubicBezTo>
                  <a:pt x="1450041" y="1680883"/>
                  <a:pt x="775447" y="1992406"/>
                  <a:pt x="766482" y="2057400"/>
                </a:cubicBezTo>
              </a:path>
            </a:pathLst>
          </a:custGeom>
          <a:noFill/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"/>
          <p:cNvSpPr txBox="1"/>
          <p:nvPr/>
        </p:nvSpPr>
        <p:spPr>
          <a:xfrm>
            <a:off x="309850" y="249225"/>
            <a:ext cx="5066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Referências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3"/>
          <p:cNvSpPr txBox="1"/>
          <p:nvPr/>
        </p:nvSpPr>
        <p:spPr>
          <a:xfrm>
            <a:off x="1058325" y="1259425"/>
            <a:ext cx="10011900" cy="5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Professores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Bruno G. Souza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https://github.com/bgsouza/digitalhouse-devops-app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Krishna Pennacchioni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https://github.com/agentelinux/devops-pi/tree/grupo1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Material do curso - Playground Digital House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Documentação Oficial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pt-BR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https://www.ansible.com/</a:t>
            </a:r>
            <a:endParaRPr sz="12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pt-BR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https://github.com/</a:t>
            </a:r>
            <a:endParaRPr sz="12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pt-BR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https://www.docker.com/</a:t>
            </a:r>
            <a:endParaRPr sz="12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pt-BR" sz="1200" u="sng">
                <a:solidFill>
                  <a:srgbClr val="0366D6"/>
                </a:solidFill>
                <a:highlight>
                  <a:srgbClr val="FFFFFF"/>
                </a:highlight>
                <a:hlinkClick r:id="rId8"/>
              </a:rPr>
              <a:t>https://www.jenkins.io/</a:t>
            </a:r>
            <a:endParaRPr sz="1200" u="sng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pt-BR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https://aws.amazon.com/pt/</a:t>
            </a:r>
            <a:endParaRPr sz="1200">
              <a:solidFill>
                <a:srgbClr val="0366D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Debug Erros e Problemas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10"/>
              </a:rPr>
              <a:t>https://stackoverflow.com/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11"/>
              </a:rPr>
              <a:t>https://blog.mikesir87.io/2016/04/pushing-to-ecr-using-jenkins-pipeline-plugin/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12"/>
              </a:rPr>
              <a:t>https://phoenixnap.com/kb/how-to-list-start-stop-docker-containers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 muitos outros links que não guardamos...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/>
        </p:nvSpPr>
        <p:spPr>
          <a:xfrm>
            <a:off x="309850" y="249225"/>
            <a:ext cx="50661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GitHub Projeto PI - Grupo DevOpers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3522475" y="2646775"/>
            <a:ext cx="56772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Não sei onde, mas seria legal colocar o git do nosso projeto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https://github.com/andresavs/ProjetoIntegrador_AcademiaNeon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029" y="421657"/>
            <a:ext cx="1409965" cy="131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236" y="5125076"/>
            <a:ext cx="1409965" cy="131126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/>
          <p:nvPr/>
        </p:nvSpPr>
        <p:spPr>
          <a:xfrm rot="-5400000">
            <a:off x="7192766" y="1448668"/>
            <a:ext cx="4944850" cy="3200594"/>
          </a:xfrm>
          <a:custGeom>
            <a:rect b="b" l="l" r="r" t="t"/>
            <a:pathLst>
              <a:path extrusionOk="0" h="1244915" w="1923367">
                <a:moveTo>
                  <a:pt x="1798906" y="1244915"/>
                </a:moveTo>
                <a:lnTo>
                  <a:pt x="124460" y="1244915"/>
                </a:lnTo>
                <a:cubicBezTo>
                  <a:pt x="55880" y="1244915"/>
                  <a:pt x="0" y="1189034"/>
                  <a:pt x="0" y="112045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98907" y="0"/>
                </a:lnTo>
                <a:cubicBezTo>
                  <a:pt x="1867487" y="0"/>
                  <a:pt x="1923367" y="55880"/>
                  <a:pt x="1923367" y="124460"/>
                </a:cubicBezTo>
                <a:lnTo>
                  <a:pt x="1923367" y="1120455"/>
                </a:lnTo>
                <a:cubicBezTo>
                  <a:pt x="1923367" y="1189035"/>
                  <a:pt x="1867487" y="1244915"/>
                  <a:pt x="1798907" y="1244915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35"/>
          <p:cNvGrpSpPr/>
          <p:nvPr/>
        </p:nvGrpSpPr>
        <p:grpSpPr>
          <a:xfrm>
            <a:off x="276367" y="2861530"/>
            <a:ext cx="4999725" cy="3004719"/>
            <a:chOff x="0" y="-1549421"/>
            <a:chExt cx="9999450" cy="6009436"/>
          </a:xfrm>
        </p:grpSpPr>
        <p:sp>
          <p:nvSpPr>
            <p:cNvPr id="446" name="Google Shape;446;p35"/>
            <p:cNvSpPr txBox="1"/>
            <p:nvPr/>
          </p:nvSpPr>
          <p:spPr>
            <a:xfrm>
              <a:off x="1352550" y="-1549421"/>
              <a:ext cx="8646900" cy="13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800">
                  <a:solidFill>
                    <a:srgbClr val="3F3F3F"/>
                  </a:solidFill>
                  <a:latin typeface="Muli"/>
                  <a:ea typeface="Muli"/>
                  <a:cs typeface="Muli"/>
                  <a:sym typeface="Muli"/>
                </a:rPr>
                <a:t>Obrigada!</a:t>
              </a:r>
              <a:endParaRPr b="1" sz="4800">
                <a:solidFill>
                  <a:srgbClr val="3F3F3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47" name="Google Shape;447;p35"/>
            <p:cNvSpPr txBox="1"/>
            <p:nvPr/>
          </p:nvSpPr>
          <p:spPr>
            <a:xfrm>
              <a:off x="0" y="2618221"/>
              <a:ext cx="8646780" cy="701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3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48" name="Google Shape;448;p35"/>
            <p:cNvSpPr txBox="1"/>
            <p:nvPr/>
          </p:nvSpPr>
          <p:spPr>
            <a:xfrm>
              <a:off x="0" y="3758411"/>
              <a:ext cx="8646780" cy="701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3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449" name="Google Shape;44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3802" y="1438629"/>
            <a:ext cx="5382382" cy="45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/>
        </p:nvSpPr>
        <p:spPr>
          <a:xfrm>
            <a:off x="5450613" y="3971925"/>
            <a:ext cx="451485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çã</a:t>
            </a: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çõ</a:t>
            </a: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Aprendidas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981200" y="1505382"/>
            <a:ext cx="8610600" cy="4428693"/>
          </a:xfrm>
          <a:prstGeom prst="rect">
            <a:avLst/>
          </a:prstGeom>
          <a:noFill/>
          <a:ln cap="flat" cmpd="sng" w="25400">
            <a:solidFill>
              <a:srgbClr val="6408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1123950" y="923925"/>
            <a:ext cx="4514850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discutiremos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10116902" y="1063547"/>
            <a:ext cx="1143725" cy="12681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BF0F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odle de lâmpada acesa - Baixar PNG/SVG Transparente" id="126" name="Google Shape;1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5631" y="524737"/>
            <a:ext cx="1961288" cy="1961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5"/>
          <p:cNvCxnSpPr/>
          <p:nvPr/>
        </p:nvCxnSpPr>
        <p:spPr>
          <a:xfrm rot="10800000">
            <a:off x="3381375" y="1505382"/>
            <a:ext cx="2257425" cy="0"/>
          </a:xfrm>
          <a:prstGeom prst="straightConnector1">
            <a:avLst/>
          </a:prstGeom>
          <a:noFill/>
          <a:ln cap="flat" cmpd="sng" w="25400">
            <a:solidFill>
              <a:srgbClr val="2E042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0" y="-1"/>
            <a:ext cx="12192000" cy="2674961"/>
          </a:xfrm>
          <a:prstGeom prst="rect">
            <a:avLst/>
          </a:prstGeom>
          <a:solidFill>
            <a:srgbClr val="00A9F1"/>
          </a:solidFill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16"/>
          <p:cNvGrpSpPr/>
          <p:nvPr/>
        </p:nvGrpSpPr>
        <p:grpSpPr>
          <a:xfrm>
            <a:off x="1091821" y="1067937"/>
            <a:ext cx="10008358" cy="4722126"/>
            <a:chOff x="1282890" y="1173707"/>
            <a:chExt cx="10008358" cy="4722126"/>
          </a:xfrm>
        </p:grpSpPr>
        <p:sp>
          <p:nvSpPr>
            <p:cNvPr id="134" name="Google Shape;134;p16"/>
            <p:cNvSpPr/>
            <p:nvPr/>
          </p:nvSpPr>
          <p:spPr>
            <a:xfrm>
              <a:off x="1282890" y="1173707"/>
              <a:ext cx="2934268" cy="4722126"/>
            </a:xfrm>
            <a:prstGeom prst="rect">
              <a:avLst/>
            </a:prstGeom>
            <a:solidFill>
              <a:srgbClr val="FFC0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4819935" y="1173707"/>
              <a:ext cx="2934268" cy="4722126"/>
            </a:xfrm>
            <a:prstGeom prst="rect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8356980" y="1173707"/>
              <a:ext cx="2934268" cy="4722126"/>
            </a:xfrm>
            <a:prstGeom prst="rect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16"/>
          <p:cNvSpPr/>
          <p:nvPr/>
        </p:nvSpPr>
        <p:spPr>
          <a:xfrm>
            <a:off x="1091821" y="1067938"/>
            <a:ext cx="2934268" cy="22894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4628866" y="1067937"/>
            <a:ext cx="2934268" cy="22894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8165911" y="1037409"/>
            <a:ext cx="3024414" cy="231994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775346" y="3447681"/>
            <a:ext cx="16638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story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206700" y="3798450"/>
            <a:ext cx="27045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empresa Projetos SA desenvolveu um novo sistema web em NodeJS para disponibilizar um formulário de envio de imagens para um repositório que deve ser resiliente. E o acesso será feito pela internet pública.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5029200" y="3441502"/>
            <a:ext cx="30093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é preciso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4809738" y="3847800"/>
            <a:ext cx="2654400" cy="1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Ambiente rodando na Cloud com três máquinas - Jenkins, Homologação e Produção. Dois repositórios para gravação das imagens. Um repositório para guardar as versões dos deploys e 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políticas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permissões de usuários bem segmentadas. 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8362667" y="3441502"/>
            <a:ext cx="26999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</a:t>
            </a:r>
            <a:r>
              <a:rPr b="1" lang="pt-BR" sz="2000">
                <a:solidFill>
                  <a:schemeClr val="dk1"/>
                </a:solidFill>
              </a:rPr>
              <a:t>vai </a:t>
            </a: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 feito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8228475" y="3798450"/>
            <a:ext cx="2834100" cy="19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</a:t>
            </a:r>
            <a:r>
              <a:rPr lang="pt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Ansible vamos provisionar os itens: 3 máquinas AWS EC2, 2 buckets AWS S3, 2 user AWS IAM e 1 AWS ECR. Jenkins para construção do pipeline. GitHub para versionamento de scripts. Configuração via console de roles no AWS IAM.</a:t>
            </a:r>
            <a:endParaRPr/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852" y="1290025"/>
            <a:ext cx="1768206" cy="176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1107480"/>
            <a:ext cx="2133295" cy="2133295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ploying Node.js Applications with Ansible | Milos Bejda - All ..." id="148" name="Google Shape;148;p1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ploying Node.js Applications with Ansible | Milos Bejda - All ..." id="149" name="Google Shape;14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4202" y="1376317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iando sua conta Gratuita na AWS" id="150" name="Google Shape;15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712" y="1344179"/>
            <a:ext cx="1069433" cy="80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a Jenkins e não encontrou o que precisa? Faça o seu plugin ..." id="151" name="Google Shape;15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06973" y="2146254"/>
            <a:ext cx="658910" cy="910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| Baixe Vetores, Fotos e arquivos PSD Grátis" id="152" name="Google Shape;15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77993" y="2287863"/>
            <a:ext cx="702353" cy="702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 rot="-8277516">
            <a:off x="-814440" y="4080625"/>
            <a:ext cx="1628879" cy="1836000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/>
          <p:nvPr/>
        </p:nvSpPr>
        <p:spPr>
          <a:xfrm rot="-8277516">
            <a:off x="-327995" y="4458624"/>
            <a:ext cx="958160" cy="1080000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318855" y="2480090"/>
            <a:ext cx="897244" cy="904542"/>
            <a:chOff x="591571" y="2641559"/>
            <a:chExt cx="897244" cy="904542"/>
          </a:xfrm>
        </p:grpSpPr>
        <p:sp>
          <p:nvSpPr>
            <p:cNvPr id="160" name="Google Shape;160;p17"/>
            <p:cNvSpPr/>
            <p:nvPr/>
          </p:nvSpPr>
          <p:spPr>
            <a:xfrm rot="-8419644">
              <a:off x="734193" y="2760039"/>
              <a:ext cx="612000" cy="667582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 rot="-8419644">
              <a:off x="945410" y="2886534"/>
              <a:ext cx="330025" cy="360000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7"/>
          <p:cNvGrpSpPr/>
          <p:nvPr/>
        </p:nvGrpSpPr>
        <p:grpSpPr>
          <a:xfrm>
            <a:off x="112229" y="1477656"/>
            <a:ext cx="369453" cy="372459"/>
            <a:chOff x="591571" y="2641559"/>
            <a:chExt cx="897244" cy="904542"/>
          </a:xfrm>
        </p:grpSpPr>
        <p:sp>
          <p:nvSpPr>
            <p:cNvPr id="163" name="Google Shape;163;p17"/>
            <p:cNvSpPr/>
            <p:nvPr/>
          </p:nvSpPr>
          <p:spPr>
            <a:xfrm rot="-8419644">
              <a:off x="734193" y="2760039"/>
              <a:ext cx="612000" cy="667582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 rot="-8419644">
              <a:off x="945410" y="2886534"/>
              <a:ext cx="330025" cy="360000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7"/>
          <p:cNvSpPr txBox="1"/>
          <p:nvPr/>
        </p:nvSpPr>
        <p:spPr>
          <a:xfrm>
            <a:off x="255003" y="321438"/>
            <a:ext cx="13558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</a:t>
            </a: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Ç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ÃO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250" y="152400"/>
            <a:ext cx="9913610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/>
        </p:nvSpPr>
        <p:spPr>
          <a:xfrm>
            <a:off x="1123950" y="923925"/>
            <a:ext cx="9374700" cy="437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chemeClr val="dk1"/>
                </a:solidFill>
              </a:rPr>
              <a:t>E aí vem a pergunta, como fizemos?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19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179" name="Google Shape;179;p19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19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182" name="Google Shape;182;p19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025" y="1421675"/>
            <a:ext cx="5391096" cy="44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0367" y="1421675"/>
            <a:ext cx="5129756" cy="4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8525" y="108850"/>
            <a:ext cx="1168000" cy="11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2465925" y="1049200"/>
            <a:ext cx="3058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Repositório Desenvolvedor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7825325" y="968775"/>
            <a:ext cx="3058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Repositório Projeto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20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196" name="Google Shape;196;p20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0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199" name="Google Shape;199;p20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0"/>
          <p:cNvSpPr txBox="1"/>
          <p:nvPr/>
        </p:nvSpPr>
        <p:spPr>
          <a:xfrm>
            <a:off x="1534925" y="915050"/>
            <a:ext cx="7497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 txBox="1"/>
          <p:nvPr/>
        </p:nvSpPr>
        <p:spPr>
          <a:xfrm>
            <a:off x="4191275" y="410913"/>
            <a:ext cx="58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Estrutura do nosso projeto e exemplo de playbook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925" y="0"/>
            <a:ext cx="1123625" cy="11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50" y="207100"/>
            <a:ext cx="897301" cy="70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 rotWithShape="1">
          <a:blip r:embed="rId5">
            <a:alphaModFix/>
          </a:blip>
          <a:srcRect b="6200" l="0" r="0" t="0"/>
          <a:stretch/>
        </p:blipFill>
        <p:spPr>
          <a:xfrm>
            <a:off x="1641325" y="1123625"/>
            <a:ext cx="9554244" cy="560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 rot="-8277379">
            <a:off x="-814401" y="4080688"/>
            <a:ext cx="1628796" cy="1835908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21"/>
          <p:cNvGrpSpPr/>
          <p:nvPr/>
        </p:nvGrpSpPr>
        <p:grpSpPr>
          <a:xfrm>
            <a:off x="318915" y="2480132"/>
            <a:ext cx="897300" cy="904500"/>
            <a:chOff x="591631" y="2641601"/>
            <a:chExt cx="897300" cy="904500"/>
          </a:xfrm>
        </p:grpSpPr>
        <p:sp>
          <p:nvSpPr>
            <p:cNvPr id="213" name="Google Shape;213;p21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21"/>
          <p:cNvGrpSpPr/>
          <p:nvPr/>
        </p:nvGrpSpPr>
        <p:grpSpPr>
          <a:xfrm>
            <a:off x="112275" y="1477765"/>
            <a:ext cx="369508" cy="372473"/>
            <a:chOff x="591631" y="2641601"/>
            <a:chExt cx="897300" cy="904500"/>
          </a:xfrm>
        </p:grpSpPr>
        <p:sp>
          <p:nvSpPr>
            <p:cNvPr id="216" name="Google Shape;216;p21"/>
            <p:cNvSpPr/>
            <p:nvPr/>
          </p:nvSpPr>
          <p:spPr>
            <a:xfrm rot="-8419866">
              <a:off x="734336" y="2760000"/>
              <a:ext cx="611890" cy="667701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 rot="-8420868">
              <a:off x="945357" y="2886492"/>
              <a:ext cx="330029" cy="360066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098" y="109477"/>
            <a:ext cx="704325" cy="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1550" y="109475"/>
            <a:ext cx="983276" cy="6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625" y="0"/>
            <a:ext cx="897301" cy="70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7500" y="709425"/>
            <a:ext cx="3278326" cy="619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3725" y="1142400"/>
            <a:ext cx="7950853" cy="122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2254" y="2766537"/>
            <a:ext cx="8132318" cy="134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5125" y="4512900"/>
            <a:ext cx="8035602" cy="21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